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9144000" cy="6858000"/>
  <p:notesSz cx="6858000" cy="9144000"/>
  <p:defaultTextStyle>
    <a:lvl1pPr>
      <a:defRPr>
        <a:latin typeface="Arial"/>
        <a:ea typeface="Arial"/>
        <a:cs typeface="Arial"/>
        <a:sym typeface="Arial"/>
      </a:defRPr>
    </a:lvl1pPr>
    <a:lvl2pPr indent="457200">
      <a:defRPr>
        <a:latin typeface="Arial"/>
        <a:ea typeface="Arial"/>
        <a:cs typeface="Arial"/>
        <a:sym typeface="Arial"/>
      </a:defRPr>
    </a:lvl2pPr>
    <a:lvl3pPr indent="914400">
      <a:defRPr>
        <a:latin typeface="Arial"/>
        <a:ea typeface="Arial"/>
        <a:cs typeface="Arial"/>
        <a:sym typeface="Arial"/>
      </a:defRPr>
    </a:lvl3pPr>
    <a:lvl4pPr indent="1371600">
      <a:defRPr>
        <a:latin typeface="Arial"/>
        <a:ea typeface="Arial"/>
        <a:cs typeface="Arial"/>
        <a:sym typeface="Arial"/>
      </a:defRPr>
    </a:lvl4pPr>
    <a:lvl5pPr indent="1828800">
      <a:defRPr>
        <a:latin typeface="Arial"/>
        <a:ea typeface="Arial"/>
        <a:cs typeface="Arial"/>
        <a:sym typeface="Arial"/>
      </a:defRPr>
    </a:lvl5pPr>
    <a:lvl6pPr>
      <a:defRPr>
        <a:latin typeface="Arial"/>
        <a:ea typeface="Arial"/>
        <a:cs typeface="Arial"/>
        <a:sym typeface="Arial"/>
      </a:defRPr>
    </a:lvl6pPr>
    <a:lvl7pPr>
      <a:defRPr>
        <a:latin typeface="Arial"/>
        <a:ea typeface="Arial"/>
        <a:cs typeface="Arial"/>
        <a:sym typeface="Arial"/>
      </a:defRPr>
    </a:lvl7pPr>
    <a:lvl8pPr>
      <a:defRPr>
        <a:latin typeface="Arial"/>
        <a:ea typeface="Arial"/>
        <a:cs typeface="Arial"/>
        <a:sym typeface="Arial"/>
      </a:defRPr>
    </a:lvl8pPr>
    <a:lvl9pPr>
      <a:defRPr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DA"/>
          </a:solidFill>
        </a:fill>
      </a:tcStyle>
    </a:wholeTbl>
    <a:band2H>
      <a:tcTxStyle b="def" i="def"/>
      <a:tcStyle>
        <a:tcBdr/>
        <a:fill>
          <a:solidFill>
            <a:srgbClr val="E7E7ED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0" name="Shape 1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3.xml.rels><?xml version="1.0" encoding="UTF-8" standalone="yes"?>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4.xml.rels><?xml version="1.0" encoding="UTF-8" standalone="yes"?>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0" name="Shape 2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lnSpc>
                <a:spcPct val="100000"/>
              </a:lnSpc>
              <a:spcBef>
                <a:spcPts val="400"/>
              </a:spcBef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200"/>
              <a:t>Write as fast as you can. You’ll have about 2 seconds for each response. Ready?  ONION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5" name="Shape 2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400">
              <a:lnSpc>
                <a:spcPct val="100000"/>
              </a:lnSpc>
              <a:spcBef>
                <a:spcPts val="400"/>
              </a:spcBef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Don’t think, just write, OK? Ready? SCHOOL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100000"/>
              </a:lnSpc>
              <a:spcBef>
                <a:spcPts val="400"/>
              </a:spcBef>
              <a:defRPr sz="1800"/>
            </a:pP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100000"/>
              </a:lnSpc>
              <a:spcBef>
                <a:spcPts val="400"/>
              </a:spcBef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Let’s hear a few of the lists…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1" name="Shape 3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400">
              <a:lnSpc>
                <a:spcPct val="100000"/>
              </a:lnSpc>
              <a:spcBef>
                <a:spcPts val="400"/>
              </a:spcBef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Many of you are working on those media, on content, on learning objects.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100000"/>
              </a:lnSpc>
              <a:spcBef>
                <a:spcPts val="400"/>
              </a:spcBef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Great. But for the most part aren’t the customers for your work schools, colleges, universities and businesses?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100000"/>
              </a:lnSpc>
              <a:spcBef>
                <a:spcPts val="400"/>
              </a:spcBef>
              <a:defRPr sz="1800"/>
            </a:pP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100000"/>
              </a:lnSpc>
              <a:spcBef>
                <a:spcPts val="400"/>
              </a:spcBef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Usually, the customer is an agency even though the beneficiary of your work is the learner.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1" name="Shape 4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lnSpc>
                <a:spcPct val="100000"/>
              </a:lnSpc>
              <a:spcBef>
                <a:spcPts val="400"/>
              </a:spcBef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200"/>
              <a:t>Are these functions obvious or shall we discuss them?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7" name="Shape 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sldNum" sz="quarter" idx="2"/>
          </p:nvPr>
        </p:nvSpPr>
        <p:spPr>
          <a:xfrm>
            <a:off x="6553200" y="6245225"/>
            <a:ext cx="2133600" cy="28882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defRPr sz="1400"/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457200" y="168275"/>
            <a:ext cx="8229600" cy="1355725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pPr lvl="0"/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533400" y="1524000"/>
            <a:ext cx="8229600" cy="5334000"/>
          </a:xfrm>
          <a:prstGeom prst="rect">
            <a:avLst/>
          </a:prstGeom>
          <a:ln w="12700">
            <a:miter lim="400000"/>
          </a:ln>
        </p:spPr>
        <p:txBody>
          <a:bodyPr lIns="45719" rIns="45719"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  <p:transition spd="med" advClick="1"/>
  <p:txStyles>
    <p:titleStyle>
      <a:lvl1pPr algn="ctr">
        <a:defRPr sz="4400">
          <a:solidFill>
            <a:srgbClr val="333399"/>
          </a:solidFill>
          <a:latin typeface="Comic Sans MS"/>
          <a:ea typeface="Comic Sans MS"/>
          <a:cs typeface="Comic Sans MS"/>
          <a:sym typeface="Comic Sans MS"/>
        </a:defRPr>
      </a:lvl1pPr>
      <a:lvl2pPr algn="ctr">
        <a:defRPr sz="4400">
          <a:solidFill>
            <a:srgbClr val="333399"/>
          </a:solidFill>
          <a:latin typeface="Comic Sans MS"/>
          <a:ea typeface="Comic Sans MS"/>
          <a:cs typeface="Comic Sans MS"/>
          <a:sym typeface="Comic Sans MS"/>
        </a:defRPr>
      </a:lvl2pPr>
      <a:lvl3pPr algn="ctr">
        <a:defRPr sz="4400">
          <a:solidFill>
            <a:srgbClr val="333399"/>
          </a:solidFill>
          <a:latin typeface="Comic Sans MS"/>
          <a:ea typeface="Comic Sans MS"/>
          <a:cs typeface="Comic Sans MS"/>
          <a:sym typeface="Comic Sans MS"/>
        </a:defRPr>
      </a:lvl3pPr>
      <a:lvl4pPr algn="ctr">
        <a:defRPr sz="4400">
          <a:solidFill>
            <a:srgbClr val="333399"/>
          </a:solidFill>
          <a:latin typeface="Comic Sans MS"/>
          <a:ea typeface="Comic Sans MS"/>
          <a:cs typeface="Comic Sans MS"/>
          <a:sym typeface="Comic Sans MS"/>
        </a:defRPr>
      </a:lvl4pPr>
      <a:lvl5pPr algn="ctr">
        <a:defRPr sz="4400">
          <a:solidFill>
            <a:srgbClr val="333399"/>
          </a:solidFill>
          <a:latin typeface="Comic Sans MS"/>
          <a:ea typeface="Comic Sans MS"/>
          <a:cs typeface="Comic Sans MS"/>
          <a:sym typeface="Comic Sans MS"/>
        </a:defRPr>
      </a:lvl5pPr>
      <a:lvl6pPr indent="457200" algn="ctr">
        <a:defRPr sz="4400">
          <a:solidFill>
            <a:srgbClr val="333399"/>
          </a:solidFill>
          <a:latin typeface="Comic Sans MS"/>
          <a:ea typeface="Comic Sans MS"/>
          <a:cs typeface="Comic Sans MS"/>
          <a:sym typeface="Comic Sans MS"/>
        </a:defRPr>
      </a:lvl6pPr>
      <a:lvl7pPr indent="914400" algn="ctr">
        <a:defRPr sz="4400">
          <a:solidFill>
            <a:srgbClr val="333399"/>
          </a:solidFill>
          <a:latin typeface="Comic Sans MS"/>
          <a:ea typeface="Comic Sans MS"/>
          <a:cs typeface="Comic Sans MS"/>
          <a:sym typeface="Comic Sans MS"/>
        </a:defRPr>
      </a:lvl7pPr>
      <a:lvl8pPr indent="1371600" algn="ctr">
        <a:defRPr sz="4400">
          <a:solidFill>
            <a:srgbClr val="333399"/>
          </a:solidFill>
          <a:latin typeface="Comic Sans MS"/>
          <a:ea typeface="Comic Sans MS"/>
          <a:cs typeface="Comic Sans MS"/>
          <a:sym typeface="Comic Sans MS"/>
        </a:defRPr>
      </a:lvl8pPr>
      <a:lvl9pPr indent="1828800" algn="ctr">
        <a:defRPr sz="4400">
          <a:solidFill>
            <a:srgbClr val="333399"/>
          </a:solidFill>
          <a:latin typeface="Comic Sans MS"/>
          <a:ea typeface="Comic Sans MS"/>
          <a:cs typeface="Comic Sans MS"/>
          <a:sym typeface="Comic Sans MS"/>
        </a:defRPr>
      </a:lvl9pPr>
    </p:titleStyle>
    <p:bodyStyle>
      <a:lvl1pPr marL="342900" indent="-342900">
        <a:spcBef>
          <a:spcPts val="700"/>
        </a:spcBef>
        <a:buClr>
          <a:srgbClr val="333399"/>
        </a:buClr>
        <a:buSzPct val="100000"/>
        <a:buChar char="•"/>
        <a:defRPr sz="3200">
          <a:latin typeface="Arial"/>
          <a:ea typeface="Arial"/>
          <a:cs typeface="Arial"/>
          <a:sym typeface="Arial"/>
        </a:defRPr>
      </a:lvl1pPr>
      <a:lvl2pPr marL="783771" indent="-326571">
        <a:spcBef>
          <a:spcPts val="700"/>
        </a:spcBef>
        <a:buClr>
          <a:srgbClr val="333399"/>
        </a:buClr>
        <a:buSzPct val="100000"/>
        <a:buChar char="•"/>
        <a:defRPr sz="3200">
          <a:latin typeface="Arial"/>
          <a:ea typeface="Arial"/>
          <a:cs typeface="Arial"/>
          <a:sym typeface="Arial"/>
        </a:defRPr>
      </a:lvl2pPr>
      <a:lvl3pPr marL="1219200" indent="-304800">
        <a:spcBef>
          <a:spcPts val="700"/>
        </a:spcBef>
        <a:buClr>
          <a:srgbClr val="333399"/>
        </a:buClr>
        <a:buSzPct val="100000"/>
        <a:buChar char="•"/>
        <a:defRPr sz="3200">
          <a:latin typeface="Arial"/>
          <a:ea typeface="Arial"/>
          <a:cs typeface="Arial"/>
          <a:sym typeface="Arial"/>
        </a:defRPr>
      </a:lvl3pPr>
      <a:lvl4pPr marL="1737360" indent="-365760">
        <a:spcBef>
          <a:spcPts val="700"/>
        </a:spcBef>
        <a:buClr>
          <a:srgbClr val="333399"/>
        </a:buClr>
        <a:buSzPct val="100000"/>
        <a:buChar char="•"/>
        <a:defRPr sz="3200">
          <a:latin typeface="Arial"/>
          <a:ea typeface="Arial"/>
          <a:cs typeface="Arial"/>
          <a:sym typeface="Arial"/>
        </a:defRPr>
      </a:lvl4pPr>
      <a:lvl5pPr marL="2235200" indent="-406400">
        <a:spcBef>
          <a:spcPts val="700"/>
        </a:spcBef>
        <a:buClr>
          <a:srgbClr val="333399"/>
        </a:buClr>
        <a:buSzPct val="100000"/>
        <a:buChar char="•"/>
        <a:defRPr sz="3200">
          <a:latin typeface="Arial"/>
          <a:ea typeface="Arial"/>
          <a:cs typeface="Arial"/>
          <a:sym typeface="Arial"/>
        </a:defRPr>
      </a:lvl5pPr>
      <a:lvl6pPr marL="2692400" indent="-406400">
        <a:spcBef>
          <a:spcPts val="700"/>
        </a:spcBef>
        <a:buClr>
          <a:srgbClr val="333399"/>
        </a:buClr>
        <a:buSzPct val="100000"/>
        <a:buChar char="•"/>
        <a:defRPr sz="3200">
          <a:latin typeface="Arial"/>
          <a:ea typeface="Arial"/>
          <a:cs typeface="Arial"/>
          <a:sym typeface="Arial"/>
        </a:defRPr>
      </a:lvl6pPr>
      <a:lvl7pPr marL="3149600" indent="-406400">
        <a:spcBef>
          <a:spcPts val="700"/>
        </a:spcBef>
        <a:buClr>
          <a:srgbClr val="333399"/>
        </a:buClr>
        <a:buSzPct val="100000"/>
        <a:buChar char="•"/>
        <a:defRPr sz="3200">
          <a:latin typeface="Arial"/>
          <a:ea typeface="Arial"/>
          <a:cs typeface="Arial"/>
          <a:sym typeface="Arial"/>
        </a:defRPr>
      </a:lvl7pPr>
      <a:lvl8pPr marL="3606800" indent="-406400">
        <a:spcBef>
          <a:spcPts val="700"/>
        </a:spcBef>
        <a:buClr>
          <a:srgbClr val="333399"/>
        </a:buClr>
        <a:buSzPct val="100000"/>
        <a:buChar char="•"/>
        <a:defRPr sz="3200">
          <a:latin typeface="Arial"/>
          <a:ea typeface="Arial"/>
          <a:cs typeface="Arial"/>
          <a:sym typeface="Arial"/>
        </a:defRPr>
      </a:lvl8pPr>
      <a:lvl9pPr marL="4064000" indent="-406400">
        <a:spcBef>
          <a:spcPts val="700"/>
        </a:spcBef>
        <a:buClr>
          <a:srgbClr val="333399"/>
        </a:buClr>
        <a:buSzPct val="100000"/>
        <a:buChar char="•"/>
        <a:defRPr sz="3200">
          <a:latin typeface="Arial"/>
          <a:ea typeface="Arial"/>
          <a:cs typeface="Arial"/>
          <a:sym typeface="Arial"/>
        </a:defRPr>
      </a:lvl9pPr>
    </p:bodyStyle>
    <p:otherStyle>
      <a:lvl1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hyperlink" Target="mailto:Liza@hcle.org" TargetMode="Externa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hyperlink" Target="mailto:Liza@hcle.org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lddrag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1500" y="314325"/>
            <a:ext cx="7829550" cy="5753100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Shape 13"/>
          <p:cNvSpPr/>
          <p:nvPr>
            <p:ph type="title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333399"/>
                </a:solidFill>
              </a:rPr>
              <a:t>Slide Deck for Liza Loop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533400" y="1524000"/>
            <a:ext cx="8229600" cy="45259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 marL="257175" indent="-257175">
              <a:spcBef>
                <a:spcPts val="500"/>
              </a:spcBef>
              <a:defRPr sz="1800"/>
            </a:pPr>
            <a:r>
              <a:rPr sz="2400">
                <a:solidFill>
                  <a:srgbClr val="990033"/>
                </a:solidFill>
              </a:rPr>
              <a:t>LOOPCenter.org</a:t>
            </a:r>
            <a:endParaRPr sz="2400">
              <a:solidFill>
                <a:srgbClr val="990033"/>
              </a:solidFill>
            </a:endParaRPr>
          </a:p>
          <a:p>
            <a:pPr lvl="0" marL="257175" indent="-257175">
              <a:spcBef>
                <a:spcPts val="500"/>
              </a:spcBef>
              <a:defRPr sz="1800"/>
            </a:pPr>
            <a:r>
              <a:rPr sz="2400">
                <a:solidFill>
                  <a:srgbClr val="990099"/>
                </a:solidFill>
              </a:rPr>
              <a:t>HCLE.org</a:t>
            </a:r>
            <a:endParaRPr sz="2400">
              <a:solidFill>
                <a:srgbClr val="990099"/>
              </a:solidFill>
            </a:endParaRPr>
          </a:p>
          <a:p>
            <a:pPr lvl="0">
              <a:defRPr sz="1800"/>
            </a:pPr>
            <a:endParaRPr sz="2400">
              <a:solidFill>
                <a:srgbClr val="990099"/>
              </a:solidFill>
            </a:endParaRPr>
          </a:p>
          <a:p>
            <a:pPr lvl="0">
              <a:defRPr sz="1800"/>
            </a:pPr>
            <a:endParaRPr sz="2400">
              <a:solidFill>
                <a:srgbClr val="990099"/>
              </a:solidFill>
            </a:endParaRPr>
          </a:p>
          <a:p>
            <a:pPr lvl="0">
              <a:defRPr sz="1800"/>
            </a:pPr>
            <a:endParaRPr sz="2400">
              <a:solidFill>
                <a:srgbClr val="990099"/>
              </a:solidFill>
            </a:endParaRPr>
          </a:p>
          <a:p>
            <a:pPr lvl="0" marL="257175" indent="-257175">
              <a:spcBef>
                <a:spcPts val="500"/>
              </a:spcBef>
              <a:defRPr sz="1800"/>
            </a:pPr>
            <a:r>
              <a:rPr sz="2400">
                <a:hlinkClick r:id="rId3" invalidUrl="" action="" tgtFrame="" tooltip="" history="1" highlightClick="0" endSnd="0"/>
              </a:rPr>
              <a:t>Liza@hcle.org</a:t>
            </a:r>
            <a:endParaRPr sz="2400">
              <a:solidFill>
                <a:srgbClr val="990099"/>
              </a:solidFill>
            </a:endParaRPr>
          </a:p>
          <a:p>
            <a:pPr lvl="0" marL="257175" indent="-257175">
              <a:spcBef>
                <a:spcPts val="500"/>
              </a:spcBef>
              <a:defRPr sz="1800"/>
            </a:pPr>
            <a:r>
              <a:rPr sz="2400">
                <a:solidFill>
                  <a:srgbClr val="006600"/>
                </a:solidFill>
              </a:rPr>
              <a:t>Lizaloop@gmail.com</a:t>
            </a:r>
            <a:endParaRPr sz="2400">
              <a:solidFill>
                <a:srgbClr val="006600"/>
              </a:solidFill>
            </a:endParaRPr>
          </a:p>
          <a:p>
            <a:pPr lvl="0" marL="257175" indent="-257175">
              <a:spcBef>
                <a:spcPts val="500"/>
              </a:spcBef>
              <a:defRPr sz="1800"/>
            </a:pPr>
            <a:r>
              <a:rPr sz="2400">
                <a:solidFill>
                  <a:srgbClr val="003366"/>
                </a:solidFill>
              </a:rPr>
              <a:t>@LizaloopED (Twitter)</a:t>
            </a:r>
            <a:endParaRPr sz="2400">
              <a:solidFill>
                <a:srgbClr val="003366"/>
              </a:solidFill>
            </a:endParaRPr>
          </a:p>
          <a:p>
            <a:pPr lvl="0">
              <a:defRPr sz="1800"/>
            </a:pPr>
            <a:endParaRPr sz="2400">
              <a:solidFill>
                <a:srgbClr val="990099"/>
              </a:solidFill>
            </a:endParaRPr>
          </a:p>
          <a:p>
            <a:pPr lvl="0" marL="257175" indent="-257175">
              <a:spcBef>
                <a:spcPts val="500"/>
              </a:spcBef>
              <a:defRPr sz="1800"/>
            </a:pPr>
            <a:r>
              <a:rPr sz="2400"/>
              <a:t>Guerneville, CA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xfrm>
            <a:off x="914400" y="685800"/>
            <a:ext cx="7281863" cy="91281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333399"/>
                </a:solidFill>
              </a:rPr>
              <a:t>I’ll give you a word…</a:t>
            </a:r>
          </a:p>
        </p:txBody>
      </p:sp>
      <p:sp>
        <p:nvSpPr>
          <p:cNvPr id="17" name="Shape 17"/>
          <p:cNvSpPr/>
          <p:nvPr>
            <p:ph type="body" idx="1"/>
          </p:nvPr>
        </p:nvSpPr>
        <p:spPr>
          <a:xfrm>
            <a:off x="914400" y="1601787"/>
            <a:ext cx="8229600" cy="45259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 marL="533400" indent="-53340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800"/>
              <a:t>You write down the first 5 things that pop into your head. Here’s a practice word.</a:t>
            </a:r>
            <a:endParaRPr sz="2800"/>
          </a:p>
          <a:p>
            <a:pPr lvl="0" marL="533400" indent="-53340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800"/>
              <a:t>You have 5 seconds. Ready?</a:t>
            </a:r>
            <a:endParaRPr sz="2800"/>
          </a:p>
          <a:p>
            <a:pPr lvl="0" marL="533400" indent="-53340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800"/>
              <a:t>“_ _ _ _ _”</a:t>
            </a:r>
            <a:endParaRPr sz="2800"/>
          </a:p>
          <a:p>
            <a:pPr lvl="1" marL="990600" indent="-53340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800"/>
              <a:t>____________________</a:t>
            </a:r>
            <a:endParaRPr sz="2800"/>
          </a:p>
          <a:p>
            <a:pPr lvl="1" marL="990600" indent="-53340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800"/>
              <a:t>____________________</a:t>
            </a:r>
            <a:endParaRPr sz="2800"/>
          </a:p>
          <a:p>
            <a:pPr lvl="1" marL="990600" indent="-53340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800"/>
              <a:t>____________________</a:t>
            </a:r>
            <a:endParaRPr sz="2800"/>
          </a:p>
          <a:p>
            <a:pPr lvl="1" marL="990600" indent="-53340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800"/>
              <a:t>____________________</a:t>
            </a:r>
            <a:endParaRPr sz="2800"/>
          </a:p>
          <a:p>
            <a:pPr lvl="1" marL="990600" indent="-53340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800"/>
              <a:t>____________________</a:t>
            </a:r>
          </a:p>
        </p:txBody>
      </p:sp>
      <p:sp>
        <p:nvSpPr>
          <p:cNvPr id="18" name="Shape 18"/>
          <p:cNvSpPr/>
          <p:nvPr/>
        </p:nvSpPr>
        <p:spPr>
          <a:xfrm>
            <a:off x="882650" y="257175"/>
            <a:ext cx="1936750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rPr i="1">
                <a:solidFill>
                  <a:srgbClr val="009E00"/>
                </a:solidFill>
              </a:rPr>
              <a:t>An experiment --</a:t>
            </a:r>
            <a:r>
              <a:rPr>
                <a:solidFill>
                  <a:srgbClr val="333399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>
    <p:push dir="r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1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nodeType="clickEffect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26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29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35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1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333399"/>
                </a:solidFill>
              </a:rPr>
              <a:t>Now here’s the real word…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533400" y="1524000"/>
            <a:ext cx="8229600" cy="45259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 marL="609600" indent="-609600">
              <a:defRPr sz="1800"/>
            </a:pPr>
            <a:r>
              <a:rPr sz="3200"/>
              <a:t>Ready?</a:t>
            </a:r>
            <a:endParaRPr sz="3200"/>
          </a:p>
          <a:p>
            <a:pPr lvl="0" marL="609600" indent="-609600">
              <a:defRPr sz="1800"/>
            </a:pPr>
            <a:r>
              <a:rPr sz="3200"/>
              <a:t>“_ _ _ _ _ _”</a:t>
            </a:r>
            <a:endParaRPr sz="3200"/>
          </a:p>
          <a:p>
            <a:pPr lvl="0" marL="609600" indent="-609600">
              <a:buSzTx/>
              <a:buNone/>
              <a:defRPr sz="1800"/>
            </a:pPr>
            <a:endParaRPr sz="3200"/>
          </a:p>
          <a:p>
            <a:pPr lvl="1" marL="990600" indent="-533400">
              <a:spcBef>
                <a:spcPts val="6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800"/>
              <a:t>__________________</a:t>
            </a:r>
            <a:endParaRPr sz="2800"/>
          </a:p>
          <a:p>
            <a:pPr lvl="1" marL="990600" indent="-533400">
              <a:spcBef>
                <a:spcPts val="6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800"/>
              <a:t>__________________</a:t>
            </a:r>
            <a:endParaRPr sz="2800"/>
          </a:p>
          <a:p>
            <a:pPr lvl="1" marL="990600" indent="-533400">
              <a:spcBef>
                <a:spcPts val="6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800"/>
              <a:t>__________________</a:t>
            </a:r>
            <a:endParaRPr sz="2800"/>
          </a:p>
          <a:p>
            <a:pPr lvl="1" marL="990600" indent="-533400">
              <a:spcBef>
                <a:spcPts val="6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800"/>
              <a:t>__________________</a:t>
            </a:r>
            <a:endParaRPr sz="2800"/>
          </a:p>
          <a:p>
            <a:pPr lvl="1" marL="990600" indent="-533400">
              <a:spcBef>
                <a:spcPts val="6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800"/>
              <a:t>__________________</a:t>
            </a:r>
          </a:p>
        </p:txBody>
      </p:sp>
    </p:spTree>
  </p:cSld>
  <p:clrMapOvr>
    <a:masterClrMapping/>
  </p:clrMapOvr>
  <p:transition spd="med" advClick="1"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title"/>
          </p:nvPr>
        </p:nvSpPr>
        <p:spPr>
          <a:xfrm>
            <a:off x="1836737" y="695325"/>
            <a:ext cx="5451476" cy="8683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886968">
              <a:defRPr sz="4268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68">
                <a:solidFill>
                  <a:srgbClr val="333399"/>
                </a:solidFill>
              </a:rPr>
              <a:t>Thesis</a:t>
            </a:r>
          </a:p>
        </p:txBody>
      </p:sp>
      <p:sp>
        <p:nvSpPr>
          <p:cNvPr id="28" name="Shape 28"/>
          <p:cNvSpPr/>
          <p:nvPr>
            <p:ph type="body" idx="1"/>
          </p:nvPr>
        </p:nvSpPr>
        <p:spPr>
          <a:xfrm>
            <a:off x="533400" y="1601787"/>
            <a:ext cx="8229600" cy="36464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>
              <a:buSzTx/>
              <a:buNone/>
              <a:defRPr sz="1800"/>
            </a:pPr>
            <a:r>
              <a:rPr sz="3200"/>
              <a:t>  </a:t>
            </a:r>
            <a:endParaRPr sz="3200"/>
          </a:p>
          <a:p>
            <a:pPr lvl="0">
              <a:buSzTx/>
              <a:buNone/>
              <a:defRPr sz="1800"/>
            </a:pPr>
            <a:r>
              <a:rPr sz="3200"/>
              <a:t>Our traditional conceptions of </a:t>
            </a:r>
            <a:endParaRPr sz="3200"/>
          </a:p>
          <a:p>
            <a:pPr lvl="0" algn="ctr">
              <a:spcBef>
                <a:spcPts val="1100"/>
              </a:spcBef>
              <a:buSzTx/>
              <a:buNone/>
              <a:defRPr sz="1800"/>
            </a:pPr>
            <a:r>
              <a:rPr sz="4800">
                <a:solidFill>
                  <a:srgbClr val="333399"/>
                </a:solidFill>
                <a:latin typeface="Comic Sans MS"/>
                <a:ea typeface="Comic Sans MS"/>
                <a:cs typeface="Comic Sans MS"/>
                <a:sym typeface="Comic Sans MS"/>
              </a:rPr>
              <a:t>“school”</a:t>
            </a:r>
            <a:endParaRPr sz="4800">
              <a:solidFill>
                <a:srgbClr val="333399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lvl="0">
              <a:buSzTx/>
              <a:buNone/>
              <a:defRPr sz="1800"/>
            </a:pPr>
            <a:r>
              <a:rPr sz="3200"/>
              <a:t>   hold us back from realizing the enhanced human learning potential offered by 21st century media. </a:t>
            </a:r>
          </a:p>
        </p:txBody>
      </p:sp>
      <p:sp>
        <p:nvSpPr>
          <p:cNvPr id="29" name="Shape 29"/>
          <p:cNvSpPr/>
          <p:nvPr/>
        </p:nvSpPr>
        <p:spPr>
          <a:xfrm>
            <a:off x="631825" y="257175"/>
            <a:ext cx="1936750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rPr i="1">
                <a:solidFill>
                  <a:srgbClr val="009E00"/>
                </a:solidFill>
              </a:rPr>
              <a:t>Think about it --</a:t>
            </a:r>
            <a:r>
              <a:rPr>
                <a:solidFill>
                  <a:srgbClr val="333399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>
    <p:push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type="title"/>
          </p:nvPr>
        </p:nvSpPr>
        <p:spPr>
          <a:xfrm>
            <a:off x="1811337" y="758825"/>
            <a:ext cx="5900738" cy="82391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850391">
              <a:defRPr sz="4092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92">
                <a:solidFill>
                  <a:srgbClr val="333399"/>
                </a:solidFill>
              </a:rPr>
              <a:t>The Mars System</a:t>
            </a:r>
          </a:p>
        </p:txBody>
      </p:sp>
      <p:sp>
        <p:nvSpPr>
          <p:cNvPr id="34" name="Shape 34"/>
          <p:cNvSpPr/>
          <p:nvPr>
            <p:ph type="body" idx="1"/>
          </p:nvPr>
        </p:nvSpPr>
        <p:spPr>
          <a:xfrm>
            <a:off x="879475" y="1592262"/>
            <a:ext cx="7883525" cy="43354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 marL="336042" indent="-336042" defTabSz="896111">
              <a:buSzTx/>
              <a:buNone/>
              <a:defRPr sz="1800"/>
            </a:pPr>
            <a:endParaRPr sz="2352"/>
          </a:p>
          <a:p>
            <a:pPr lvl="0" marL="336042" indent="-336042" defTabSz="896111">
              <a:spcBef>
                <a:spcPts val="500"/>
              </a:spcBef>
              <a:buSzTx/>
              <a:buNone/>
              <a:defRPr sz="1800"/>
            </a:pPr>
            <a:r>
              <a:rPr sz="2352"/>
              <a:t>We are the Educative Design Team</a:t>
            </a:r>
            <a:endParaRPr sz="2352"/>
          </a:p>
          <a:p>
            <a:pPr lvl="0" marL="336042" indent="-336042" algn="ctr" defTabSz="896111">
              <a:buSzTx/>
              <a:buNone/>
              <a:defRPr sz="1800"/>
            </a:pPr>
            <a:r>
              <a:rPr sz="3136">
                <a:latin typeface="Comic Sans MS Bold"/>
                <a:ea typeface="Comic Sans MS Bold"/>
                <a:cs typeface="Comic Sans MS Bold"/>
                <a:sym typeface="Comic Sans MS Bold"/>
              </a:rPr>
              <a:t>Our assignment is:</a:t>
            </a:r>
            <a:endParaRPr sz="3136">
              <a:latin typeface="Comic Sans MS Bold"/>
              <a:ea typeface="Comic Sans MS Bold"/>
              <a:cs typeface="Comic Sans MS Bold"/>
              <a:sym typeface="Comic Sans MS Bold"/>
            </a:endParaRPr>
          </a:p>
          <a:p>
            <a:pPr lvl="0" marL="336042" indent="-336042" algn="ctr" defTabSz="896111">
              <a:buSzTx/>
              <a:buNone/>
              <a:defRPr sz="1800"/>
            </a:pPr>
            <a:endParaRPr sz="1372">
              <a:latin typeface="Comic Sans MS Bold"/>
              <a:ea typeface="Comic Sans MS Bold"/>
              <a:cs typeface="Comic Sans MS Bold"/>
              <a:sym typeface="Comic Sans MS Bold"/>
            </a:endParaRPr>
          </a:p>
          <a:p>
            <a:pPr lvl="0" marL="252031" indent="-252031" defTabSz="896111">
              <a:spcBef>
                <a:spcPts val="500"/>
              </a:spcBef>
              <a:defRPr sz="1800"/>
            </a:pPr>
            <a:r>
              <a:rPr sz="2352"/>
              <a:t>Provide colonists with learning support</a:t>
            </a:r>
            <a:endParaRPr sz="2352"/>
          </a:p>
          <a:p>
            <a:pPr lvl="0" marL="252031" indent="-252031" defTabSz="896111">
              <a:spcBef>
                <a:spcPts val="500"/>
              </a:spcBef>
              <a:defRPr sz="1800"/>
            </a:pPr>
            <a:r>
              <a:rPr sz="2352"/>
              <a:t>Conception to death</a:t>
            </a:r>
            <a:endParaRPr sz="2352"/>
          </a:p>
          <a:p>
            <a:pPr lvl="0" marL="252031" indent="-252031" defTabSz="896111">
              <a:spcBef>
                <a:spcPts val="500"/>
              </a:spcBef>
              <a:defRPr sz="1800"/>
            </a:pPr>
            <a:r>
              <a:rPr sz="2352"/>
              <a:t>Using today’s technologies</a:t>
            </a:r>
            <a:endParaRPr sz="2352"/>
          </a:p>
          <a:p>
            <a:pPr lvl="0" marL="252031" indent="-252031" defTabSz="896111">
              <a:spcBef>
                <a:spcPts val="500"/>
              </a:spcBef>
              <a:defRPr sz="1800"/>
            </a:pPr>
            <a:r>
              <a:rPr sz="2352"/>
              <a:t>Maximum efficiency, minimal physical infrastructure</a:t>
            </a:r>
            <a:endParaRPr sz="2352"/>
          </a:p>
          <a:p>
            <a:pPr lvl="0" marL="252031" indent="-252031" defTabSz="896111">
              <a:spcBef>
                <a:spcPts val="500"/>
              </a:spcBef>
              <a:defRPr sz="1800"/>
            </a:pPr>
            <a:r>
              <a:rPr sz="2352"/>
              <a:t>Face-to-face is our most expensive communication channel (this means classrooms are at a premium)</a:t>
            </a:r>
          </a:p>
        </p:txBody>
      </p:sp>
      <p:sp>
        <p:nvSpPr>
          <p:cNvPr id="35" name="Shape 35"/>
          <p:cNvSpPr/>
          <p:nvPr/>
        </p:nvSpPr>
        <p:spPr>
          <a:xfrm>
            <a:off x="631825" y="257175"/>
            <a:ext cx="1936750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rPr i="1">
                <a:solidFill>
                  <a:srgbClr val="009E00"/>
                </a:solidFill>
              </a:rPr>
              <a:t>A different take --</a:t>
            </a:r>
            <a:r>
              <a:rPr>
                <a:solidFill>
                  <a:srgbClr val="333399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xfrm>
            <a:off x="1838325" y="671512"/>
            <a:ext cx="6381750" cy="901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333399"/>
                </a:solidFill>
              </a:rPr>
              <a:t>School Functions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xfrm>
            <a:off x="533400" y="1524000"/>
            <a:ext cx="8229600" cy="45259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 marL="533400" indent="-533400">
              <a:spcBef>
                <a:spcPts val="400"/>
              </a:spcBef>
              <a:buSzTx/>
              <a:buNone/>
              <a:defRPr sz="1800"/>
            </a:pPr>
            <a:r>
              <a:rPr sz="2000"/>
              <a:t>Various functions performed by schools during the 20th century:</a:t>
            </a:r>
            <a:endParaRPr sz="2000"/>
          </a:p>
          <a:p>
            <a:pPr lvl="1" marL="849085" indent="-391885">
              <a:spcBef>
                <a:spcPts val="5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400"/>
              <a:t>Administration</a:t>
            </a:r>
            <a:endParaRPr sz="2400"/>
          </a:p>
          <a:p>
            <a:pPr lvl="1" marL="849085" indent="-391885">
              <a:spcBef>
                <a:spcPts val="5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400"/>
              <a:t>Curriculum Development (content)</a:t>
            </a:r>
            <a:endParaRPr sz="2400"/>
          </a:p>
          <a:p>
            <a:pPr lvl="1" marL="849085" indent="-391885">
              <a:spcBef>
                <a:spcPts val="5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400"/>
              <a:t>Curriculum Delivery</a:t>
            </a:r>
            <a:endParaRPr sz="2400"/>
          </a:p>
          <a:p>
            <a:pPr lvl="1" marL="849085" indent="-391885">
              <a:spcBef>
                <a:spcPts val="5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400"/>
              <a:t>Learner Placement</a:t>
            </a:r>
            <a:endParaRPr sz="2400"/>
          </a:p>
          <a:p>
            <a:pPr lvl="1" marL="849085" indent="-391885">
              <a:spcBef>
                <a:spcPts val="5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400"/>
              <a:t>Achievement Certification</a:t>
            </a:r>
            <a:endParaRPr sz="2400"/>
          </a:p>
          <a:p>
            <a:pPr lvl="1" marL="849085" indent="-391885">
              <a:spcBef>
                <a:spcPts val="5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400"/>
              <a:t>Counseling</a:t>
            </a:r>
            <a:endParaRPr sz="2400"/>
          </a:p>
          <a:p>
            <a:pPr lvl="1" marL="849085" indent="-391885">
              <a:spcBef>
                <a:spcPts val="5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400"/>
              <a:t>Recordkeeping</a:t>
            </a:r>
            <a:endParaRPr sz="2400"/>
          </a:p>
          <a:p>
            <a:pPr lvl="1" marL="849085" indent="-391885">
              <a:spcBef>
                <a:spcPts val="500"/>
              </a:spcBef>
              <a:buClr>
                <a:srgbClr val="FF9933"/>
              </a:buClr>
              <a:buAutoNum type="arabicPeriod" startAt="1"/>
              <a:defRPr sz="1800"/>
            </a:pPr>
            <a:r>
              <a:rPr sz="2400"/>
              <a:t>Custodial Care/Social Environment </a:t>
            </a:r>
          </a:p>
        </p:txBody>
      </p:sp>
      <p:sp>
        <p:nvSpPr>
          <p:cNvPr id="39" name="Shape 39"/>
          <p:cNvSpPr/>
          <p:nvPr/>
        </p:nvSpPr>
        <p:spPr>
          <a:xfrm>
            <a:off x="933450" y="274637"/>
            <a:ext cx="1936750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rPr i="1">
                <a:solidFill>
                  <a:srgbClr val="009E00"/>
                </a:solidFill>
              </a:rPr>
              <a:t>The Past --</a:t>
            </a:r>
            <a:r>
              <a:rPr>
                <a:solidFill>
                  <a:srgbClr val="333399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>
    <p:push dir="r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12" dur="5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17" dur="500"/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22" dur="500"/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27" dur="500"/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32" dur="500"/>
                                        <p:tgtEl>
                                          <p:spTgt spid="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37" dur="500"/>
                                        <p:tgtEl>
                                          <p:spTgt spid="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presetClass="entr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42" dur="500"/>
                                        <p:tgtEl>
                                          <p:spTgt spid="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3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/>
          <p:cNvGrpSpPr/>
          <p:nvPr/>
        </p:nvGrpSpPr>
        <p:grpSpPr>
          <a:xfrm>
            <a:off x="213144" y="638016"/>
            <a:ext cx="8344117" cy="6038306"/>
            <a:chOff x="0" y="0"/>
            <a:chExt cx="8344115" cy="6038305"/>
          </a:xfrm>
        </p:grpSpPr>
        <p:sp>
          <p:nvSpPr>
            <p:cNvPr id="43" name="Shape 43"/>
            <p:cNvSpPr/>
            <p:nvPr/>
          </p:nvSpPr>
          <p:spPr>
            <a:xfrm>
              <a:off x="337654" y="0"/>
              <a:ext cx="8006462" cy="6038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0623" fill="norm" stroke="1" extrusionOk="0">
                  <a:moveTo>
                    <a:pt x="1919" y="6857"/>
                  </a:moveTo>
                  <a:cubicBezTo>
                    <a:pt x="744" y="7018"/>
                    <a:pt x="-110" y="8412"/>
                    <a:pt x="11" y="9971"/>
                  </a:cubicBezTo>
                  <a:cubicBezTo>
                    <a:pt x="81" y="10871"/>
                    <a:pt x="470" y="11672"/>
                    <a:pt x="1058" y="12130"/>
                  </a:cubicBezTo>
                  <a:lnTo>
                    <a:pt x="1047" y="12097"/>
                  </a:lnTo>
                  <a:cubicBezTo>
                    <a:pt x="237" y="13237"/>
                    <a:pt x="282" y="15025"/>
                    <a:pt x="1147" y="16091"/>
                  </a:cubicBezTo>
                  <a:cubicBezTo>
                    <a:pt x="1608" y="16659"/>
                    <a:pt x="2236" y="16931"/>
                    <a:pt x="2864" y="16834"/>
                  </a:cubicBezTo>
                  <a:lnTo>
                    <a:pt x="2853" y="16853"/>
                  </a:lnTo>
                  <a:cubicBezTo>
                    <a:pt x="3897" y="19265"/>
                    <a:pt x="6219" y="20100"/>
                    <a:pt x="8040" y="18718"/>
                  </a:cubicBezTo>
                  <a:cubicBezTo>
                    <a:pt x="8063" y="18700"/>
                    <a:pt x="8086" y="18683"/>
                    <a:pt x="8108" y="18665"/>
                  </a:cubicBezTo>
                  <a:lnTo>
                    <a:pt x="8102" y="18668"/>
                  </a:lnTo>
                  <a:cubicBezTo>
                    <a:pt x="9122" y="20688"/>
                    <a:pt x="11186" y="21231"/>
                    <a:pt x="12712" y="19881"/>
                  </a:cubicBezTo>
                  <a:cubicBezTo>
                    <a:pt x="13352" y="19315"/>
                    <a:pt x="13823" y="18473"/>
                    <a:pt x="14046" y="17498"/>
                  </a:cubicBezTo>
                  <a:lnTo>
                    <a:pt x="14050" y="17522"/>
                  </a:lnTo>
                  <a:cubicBezTo>
                    <a:pt x="15384" y="18621"/>
                    <a:pt x="17141" y="18085"/>
                    <a:pt x="17974" y="16325"/>
                  </a:cubicBezTo>
                  <a:cubicBezTo>
                    <a:pt x="18256" y="15729"/>
                    <a:pt x="18406" y="15039"/>
                    <a:pt x="18406" y="14336"/>
                  </a:cubicBezTo>
                  <a:lnTo>
                    <a:pt x="18400" y="14357"/>
                  </a:lnTo>
                  <a:cubicBezTo>
                    <a:pt x="20223" y="14013"/>
                    <a:pt x="21490" y="11783"/>
                    <a:pt x="21229" y="9377"/>
                  </a:cubicBezTo>
                  <a:cubicBezTo>
                    <a:pt x="21148" y="8627"/>
                    <a:pt x="20922" y="7918"/>
                    <a:pt x="20573" y="7318"/>
                  </a:cubicBezTo>
                  <a:lnTo>
                    <a:pt x="20566" y="7316"/>
                  </a:lnTo>
                  <a:cubicBezTo>
                    <a:pt x="21137" y="5554"/>
                    <a:pt x="20520" y="3512"/>
                    <a:pt x="19188" y="2756"/>
                  </a:cubicBezTo>
                  <a:cubicBezTo>
                    <a:pt x="19076" y="2693"/>
                    <a:pt x="18961" y="2640"/>
                    <a:pt x="18843" y="2597"/>
                  </a:cubicBezTo>
                  <a:lnTo>
                    <a:pt x="18852" y="2591"/>
                  </a:lnTo>
                  <a:cubicBezTo>
                    <a:pt x="18618" y="879"/>
                    <a:pt x="17375" y="-258"/>
                    <a:pt x="16075" y="50"/>
                  </a:cubicBezTo>
                  <a:cubicBezTo>
                    <a:pt x="15529" y="180"/>
                    <a:pt x="15034" y="555"/>
                    <a:pt x="14675" y="1113"/>
                  </a:cubicBezTo>
                  <a:lnTo>
                    <a:pt x="14679" y="1117"/>
                  </a:lnTo>
                  <a:cubicBezTo>
                    <a:pt x="13960" y="-129"/>
                    <a:pt x="12611" y="-369"/>
                    <a:pt x="11668" y="582"/>
                  </a:cubicBezTo>
                  <a:cubicBezTo>
                    <a:pt x="11406" y="845"/>
                    <a:pt x="11194" y="1183"/>
                    <a:pt x="11048" y="1572"/>
                  </a:cubicBezTo>
                  <a:lnTo>
                    <a:pt x="11055" y="1618"/>
                  </a:lnTo>
                  <a:cubicBezTo>
                    <a:pt x="10022" y="274"/>
                    <a:pt x="8360" y="291"/>
                    <a:pt x="7343" y="1657"/>
                  </a:cubicBezTo>
                  <a:cubicBezTo>
                    <a:pt x="7165" y="1895"/>
                    <a:pt x="7014" y="2167"/>
                    <a:pt x="6895" y="2463"/>
                  </a:cubicBezTo>
                  <a:lnTo>
                    <a:pt x="6887" y="2485"/>
                  </a:lnTo>
                  <a:cubicBezTo>
                    <a:pt x="5303" y="1260"/>
                    <a:pt x="3266" y="1962"/>
                    <a:pt x="2338" y="4053"/>
                  </a:cubicBezTo>
                  <a:cubicBezTo>
                    <a:pt x="1962" y="4900"/>
                    <a:pt x="1812" y="5889"/>
                    <a:pt x="1913" y="6862"/>
                  </a:cubicBezTo>
                  <a:close/>
                </a:path>
              </a:pathLst>
            </a:custGeom>
            <a:solidFill>
              <a:srgbClr val="BBE0E3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</a:p>
          </p:txBody>
        </p:sp>
        <p:sp>
          <p:nvSpPr>
            <p:cNvPr id="44" name="Shape 44"/>
            <p:cNvSpPr/>
            <p:nvPr/>
          </p:nvSpPr>
          <p:spPr>
            <a:xfrm>
              <a:off x="0" y="1438858"/>
              <a:ext cx="1334559" cy="1006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10800" y="0"/>
                  </a:ln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</a:path>
              </a:pathLst>
            </a:custGeom>
            <a:solidFill>
              <a:srgbClr val="BBE0E3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</a:p>
          </p:txBody>
        </p:sp>
        <p:sp>
          <p:nvSpPr>
            <p:cNvPr id="45" name="Shape 45"/>
            <p:cNvSpPr/>
            <p:nvPr/>
          </p:nvSpPr>
          <p:spPr>
            <a:xfrm>
              <a:off x="694341" y="1744994"/>
              <a:ext cx="889706" cy="6709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</a:path>
              </a:pathLst>
            </a:custGeom>
            <a:solidFill>
              <a:srgbClr val="BBE0E3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</a:p>
          </p:txBody>
        </p:sp>
        <p:sp>
          <p:nvSpPr>
            <p:cNvPr id="46" name="Shape 46"/>
            <p:cNvSpPr/>
            <p:nvPr/>
          </p:nvSpPr>
          <p:spPr>
            <a:xfrm>
              <a:off x="974227" y="1929514"/>
              <a:ext cx="444854" cy="3354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</a:path>
              </a:pathLst>
            </a:custGeom>
            <a:solidFill>
              <a:srgbClr val="BBE0E3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</a:p>
          </p:txBody>
        </p:sp>
        <p:sp>
          <p:nvSpPr>
            <p:cNvPr id="47" name="Shape 47"/>
            <p:cNvSpPr/>
            <p:nvPr/>
          </p:nvSpPr>
          <p:spPr>
            <a:xfrm>
              <a:off x="736097" y="325962"/>
              <a:ext cx="7345472" cy="5139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3555"/>
                  </a:moveTo>
                  <a:cubicBezTo>
                    <a:pt x="417" y="13915"/>
                    <a:pt x="899" y="14078"/>
                    <a:pt x="1381" y="14023"/>
                  </a:cubicBezTo>
                  <a:moveTo>
                    <a:pt x="2000" y="19344"/>
                  </a:moveTo>
                  <a:cubicBezTo>
                    <a:pt x="2207" y="19308"/>
                    <a:pt x="2410" y="19233"/>
                    <a:pt x="2604" y="19120"/>
                  </a:cubicBezTo>
                  <a:moveTo>
                    <a:pt x="7435" y="20578"/>
                  </a:moveTo>
                  <a:cubicBezTo>
                    <a:pt x="7532" y="20937"/>
                    <a:pt x="7654" y="21279"/>
                    <a:pt x="7799" y="21600"/>
                  </a:cubicBezTo>
                  <a:moveTo>
                    <a:pt x="14381" y="20160"/>
                  </a:moveTo>
                  <a:cubicBezTo>
                    <a:pt x="14456" y="19795"/>
                    <a:pt x="14505" y="19419"/>
                    <a:pt x="14527" y="19039"/>
                  </a:cubicBezTo>
                  <a:moveTo>
                    <a:pt x="19208" y="16270"/>
                  </a:moveTo>
                  <a:cubicBezTo>
                    <a:pt x="19208" y="14502"/>
                    <a:pt x="18520" y="12889"/>
                    <a:pt x="17436" y="12115"/>
                  </a:cubicBezTo>
                  <a:moveTo>
                    <a:pt x="20811" y="9204"/>
                  </a:moveTo>
                  <a:cubicBezTo>
                    <a:pt x="21153" y="8777"/>
                    <a:pt x="21423" y="8239"/>
                    <a:pt x="21600" y="7632"/>
                  </a:cubicBezTo>
                  <a:moveTo>
                    <a:pt x="19744" y="2561"/>
                  </a:moveTo>
                  <a:cubicBezTo>
                    <a:pt x="19747" y="2312"/>
                    <a:pt x="19733" y="2063"/>
                    <a:pt x="19702" y="1818"/>
                  </a:cubicBezTo>
                  <a:moveTo>
                    <a:pt x="15078" y="0"/>
                  </a:moveTo>
                  <a:cubicBezTo>
                    <a:pt x="14912" y="285"/>
                    <a:pt x="14776" y="604"/>
                    <a:pt x="14673" y="947"/>
                  </a:cubicBezTo>
                  <a:moveTo>
                    <a:pt x="11061" y="564"/>
                  </a:moveTo>
                  <a:cubicBezTo>
                    <a:pt x="10973" y="823"/>
                    <a:pt x="10907" y="1098"/>
                    <a:pt x="10865" y="1381"/>
                  </a:cubicBezTo>
                  <a:moveTo>
                    <a:pt x="7163" y="2480"/>
                  </a:moveTo>
                  <a:cubicBezTo>
                    <a:pt x="6949" y="2175"/>
                    <a:pt x="6711" y="1909"/>
                    <a:pt x="6454" y="1688"/>
                  </a:cubicBezTo>
                  <a:moveTo>
                    <a:pt x="946" y="7074"/>
                  </a:moveTo>
                  <a:cubicBezTo>
                    <a:pt x="973" y="7356"/>
                    <a:pt x="1014" y="7635"/>
                    <a:pt x="1070" y="7907"/>
                  </a:cubicBez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</a:p>
          </p:txBody>
        </p:sp>
      </p:grpSp>
      <p:sp>
        <p:nvSpPr>
          <p:cNvPr id="49" name="Shape 49"/>
          <p:cNvSpPr/>
          <p:nvPr>
            <p:ph type="title"/>
          </p:nvPr>
        </p:nvSpPr>
        <p:spPr>
          <a:xfrm>
            <a:off x="227012" y="681037"/>
            <a:ext cx="8743951" cy="7032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777240">
              <a:defRPr sz="3400">
                <a:latin typeface="Comic Sans MS Bold"/>
                <a:ea typeface="Comic Sans MS Bold"/>
                <a:cs typeface="Comic Sans MS Bold"/>
                <a:sym typeface="Comic Sans MS 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33399"/>
                </a:solidFill>
              </a:rPr>
              <a:t>Elements of an Educative System</a:t>
            </a:r>
          </a:p>
        </p:txBody>
      </p:sp>
      <p:sp>
        <p:nvSpPr>
          <p:cNvPr id="50" name="Shape 50"/>
          <p:cNvSpPr/>
          <p:nvPr>
            <p:ph type="body" idx="1"/>
          </p:nvPr>
        </p:nvSpPr>
        <p:spPr>
          <a:xfrm>
            <a:off x="7305675" y="3259137"/>
            <a:ext cx="1058863" cy="8905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>
              <a:spcBef>
                <a:spcPts val="200"/>
              </a:spcBef>
              <a:buSzTx/>
              <a:buNone/>
              <a:defRPr sz="1800"/>
            </a:pPr>
            <a:r>
              <a:rPr sz="1200"/>
              <a:t>Data</a:t>
            </a:r>
            <a:endParaRPr sz="1200"/>
          </a:p>
          <a:p>
            <a:pPr lvl="0">
              <a:spcBef>
                <a:spcPts val="200"/>
              </a:spcBef>
              <a:buSzTx/>
              <a:buNone/>
              <a:defRPr sz="1800"/>
            </a:pPr>
            <a:r>
              <a:rPr sz="1200"/>
              <a:t>Processing</a:t>
            </a:r>
            <a:endParaRPr sz="1200"/>
          </a:p>
          <a:p>
            <a:pPr lvl="0">
              <a:spcBef>
                <a:spcPts val="200"/>
              </a:spcBef>
              <a:buSzTx/>
              <a:buNone/>
              <a:defRPr sz="1800"/>
            </a:pPr>
            <a:r>
              <a:rPr sz="1200"/>
              <a:t>Cloud</a:t>
            </a:r>
          </a:p>
        </p:txBody>
      </p:sp>
      <p:sp>
        <p:nvSpPr>
          <p:cNvPr id="51" name="Shape 51"/>
          <p:cNvSpPr/>
          <p:nvPr/>
        </p:nvSpPr>
        <p:spPr>
          <a:xfrm>
            <a:off x="900112" y="274637"/>
            <a:ext cx="1936751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rPr i="1">
                <a:solidFill>
                  <a:srgbClr val="009E00"/>
                </a:solidFill>
              </a:rPr>
              <a:t>A new mindset --</a:t>
            </a:r>
            <a:r>
              <a:rPr>
                <a:solidFill>
                  <a:srgbClr val="333399"/>
                </a:solidFill>
              </a:rPr>
              <a:t> </a:t>
            </a:r>
          </a:p>
        </p:txBody>
      </p:sp>
      <p:sp>
        <p:nvSpPr>
          <p:cNvPr id="52" name="Shape 52"/>
          <p:cNvSpPr/>
          <p:nvPr/>
        </p:nvSpPr>
        <p:spPr>
          <a:xfrm>
            <a:off x="2295525" y="1604962"/>
            <a:ext cx="4597400" cy="4451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CFFCC"/>
          </a:solidFill>
          <a:ln>
            <a:solidFill/>
            <a:round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3" name="Shape 53"/>
          <p:cNvSpPr/>
          <p:nvPr/>
        </p:nvSpPr>
        <p:spPr>
          <a:xfrm>
            <a:off x="3322637" y="2493962"/>
            <a:ext cx="2466976" cy="2459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8CECE"/>
          </a:solidFill>
          <a:ln w="57150">
            <a:solidFill>
              <a:srgbClr val="800080"/>
            </a:solidFill>
            <a:round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4" name="Shape 54"/>
          <p:cNvSpPr/>
          <p:nvPr/>
        </p:nvSpPr>
        <p:spPr>
          <a:xfrm rot="21036442">
            <a:off x="4292600" y="5213350"/>
            <a:ext cx="1417638" cy="4667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ctr" defTabSz="868680">
              <a:defRPr sz="3420">
                <a:ln w="8596">
                  <a:solidFill/>
                </a:ln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ln w="9525">
                  <a:noFill/>
                </a:ln>
              </a:defRPr>
            </a:pPr>
            <a:r>
              <a:rPr sz="3420">
                <a:ln w="8596">
                  <a:solidFill/>
                </a:ln>
              </a:rPr>
              <a:t>Home</a:t>
            </a:r>
          </a:p>
        </p:txBody>
      </p:sp>
      <p:sp>
        <p:nvSpPr>
          <p:cNvPr id="55" name="Shape 55"/>
          <p:cNvSpPr/>
          <p:nvPr/>
        </p:nvSpPr>
        <p:spPr>
          <a:xfrm rot="5266021">
            <a:off x="1747837" y="3424237"/>
            <a:ext cx="2606676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ctr" defTabSz="603504">
              <a:defRPr sz="4290">
                <a:ln w="4149">
                  <a:solidFill/>
                </a:ln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ln w="9525">
                  <a:noFill/>
                </a:ln>
              </a:defRPr>
            </a:pPr>
            <a:r>
              <a:rPr sz="4290">
                <a:ln w="4149">
                  <a:solidFill/>
                </a:ln>
              </a:rPr>
              <a:t>Community</a:t>
            </a:r>
          </a:p>
        </p:txBody>
      </p:sp>
      <p:sp>
        <p:nvSpPr>
          <p:cNvPr id="56" name="Shape 56"/>
          <p:cNvSpPr/>
          <p:nvPr/>
        </p:nvSpPr>
        <p:spPr>
          <a:xfrm rot="4904433">
            <a:off x="5511800" y="3735387"/>
            <a:ext cx="1476375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ctr" defTabSz="850391">
              <a:defRPr sz="2511">
                <a:ln w="8238">
                  <a:solidFill/>
                </a:ln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ln w="9525">
                  <a:noFill/>
                </a:ln>
              </a:defRPr>
            </a:pPr>
            <a:r>
              <a:rPr sz="2511">
                <a:ln w="8238">
                  <a:solidFill/>
                </a:ln>
              </a:rPr>
              <a:t>Classroom</a:t>
            </a:r>
          </a:p>
        </p:txBody>
      </p:sp>
      <p:sp>
        <p:nvSpPr>
          <p:cNvPr id="57" name="Shape 57"/>
          <p:cNvSpPr/>
          <p:nvPr/>
        </p:nvSpPr>
        <p:spPr>
          <a:xfrm rot="795989">
            <a:off x="4327525" y="2038350"/>
            <a:ext cx="1581150" cy="400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ctr" defTabSz="804672">
              <a:defRPr sz="2728">
                <a:ln w="7376">
                  <a:solidFill/>
                </a:ln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ln w="9525">
                  <a:noFill/>
                </a:ln>
              </a:defRPr>
            </a:pPr>
            <a:r>
              <a:rPr sz="2728">
                <a:ln w="7376">
                  <a:solidFill/>
                </a:ln>
              </a:rPr>
              <a:t>Camp Care</a:t>
            </a:r>
          </a:p>
        </p:txBody>
      </p:sp>
      <p:sp>
        <p:nvSpPr>
          <p:cNvPr id="58" name="Shape 58"/>
          <p:cNvSpPr/>
          <p:nvPr/>
        </p:nvSpPr>
        <p:spPr>
          <a:xfrm>
            <a:off x="3830637" y="1733550"/>
            <a:ext cx="379413" cy="819151"/>
          </a:xfrm>
          <a:prstGeom prst="line">
            <a:avLst/>
          </a:prstGeom>
          <a:ln w="57150">
            <a:solidFill>
              <a:srgbClr val="008000"/>
            </a:solidFill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59" name="Shape 59"/>
          <p:cNvSpPr/>
          <p:nvPr/>
        </p:nvSpPr>
        <p:spPr>
          <a:xfrm flipV="1">
            <a:off x="5133975" y="2916237"/>
            <a:ext cx="1533525" cy="284163"/>
          </a:xfrm>
          <a:prstGeom prst="line">
            <a:avLst/>
          </a:prstGeom>
          <a:ln w="57150">
            <a:solidFill>
              <a:srgbClr val="3366FF"/>
            </a:solidFill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60" name="Shape 60"/>
          <p:cNvSpPr/>
          <p:nvPr/>
        </p:nvSpPr>
        <p:spPr>
          <a:xfrm>
            <a:off x="5132387" y="4330700"/>
            <a:ext cx="1519238" cy="482601"/>
          </a:xfrm>
          <a:prstGeom prst="line">
            <a:avLst/>
          </a:prstGeom>
          <a:ln w="57150">
            <a:solidFill>
              <a:srgbClr val="3366FF"/>
            </a:solidFill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61" name="Shape 61"/>
          <p:cNvSpPr/>
          <p:nvPr/>
        </p:nvSpPr>
        <p:spPr>
          <a:xfrm flipH="1">
            <a:off x="3873500" y="4899025"/>
            <a:ext cx="406401" cy="1052513"/>
          </a:xfrm>
          <a:prstGeom prst="line">
            <a:avLst/>
          </a:prstGeom>
          <a:ln w="57150">
            <a:solidFill>
              <a:srgbClr val="008000"/>
            </a:solidFill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62" name="Shape 62"/>
          <p:cNvSpPr/>
          <p:nvPr/>
        </p:nvSpPr>
        <p:spPr>
          <a:xfrm>
            <a:off x="5132387" y="3200400"/>
            <a:ext cx="1" cy="1130301"/>
          </a:xfrm>
          <a:prstGeom prst="line">
            <a:avLst/>
          </a:prstGeom>
          <a:ln w="57150">
            <a:solidFill>
              <a:srgbClr val="3366FF"/>
            </a:solidFill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63" name="Shape 63"/>
          <p:cNvSpPr/>
          <p:nvPr/>
        </p:nvSpPr>
        <p:spPr>
          <a:xfrm>
            <a:off x="3848100" y="2668587"/>
            <a:ext cx="1300163" cy="20780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 algn="ctr" defTabSz="438911"/>
            <a:r>
              <a:rPr b="1" sz="2592">
                <a:ln w="2194">
                  <a:solidFill>
                    <a:srgbClr val="CC99FF"/>
                  </a:solidFill>
                </a:ln>
                <a:solidFill>
                  <a:srgbClr val="9900CC"/>
                </a:solidFill>
                <a:effectLst>
                  <a:outerShdw sx="100000" sy="100000" kx="0" ky="0" algn="b" rotWithShape="0" blurRad="30479" dist="25863" dir="2700000">
                    <a:srgbClr val="9999FF">
                      <a:alpha val="80000"/>
                    </a:srgbClr>
                  </a:outerShdw>
                </a:effectLst>
                <a:latin typeface="Impact"/>
                <a:ea typeface="Impact"/>
                <a:cs typeface="Impact"/>
                <a:sym typeface="Impact"/>
              </a:rPr>
              <a:t>Open Portal</a:t>
            </a:r>
            <a:endParaRPr b="1" sz="1152">
              <a:ln w="2194">
                <a:solidFill>
                  <a:srgbClr val="CC99FF"/>
                </a:solidFill>
              </a:ln>
              <a:solidFill>
                <a:srgbClr val="9900CC"/>
              </a:solidFill>
              <a:effectLst>
                <a:outerShdw sx="100000" sy="100000" kx="0" ky="0" algn="b" rotWithShape="0" blurRad="30479" dist="25863" dir="2700000">
                  <a:srgbClr val="9999FF">
                    <a:alpha val="80000"/>
                  </a:srgbClr>
                </a:outerShdw>
              </a:effectLst>
              <a:latin typeface="Impact"/>
              <a:ea typeface="Impact"/>
              <a:cs typeface="Impact"/>
              <a:sym typeface="Impact"/>
            </a:endParaRPr>
          </a:p>
          <a:p>
            <a:pPr lvl="0" algn="ctr" defTabSz="438911"/>
            <a:r>
              <a:rPr b="1" sz="2592">
                <a:ln w="2194">
                  <a:solidFill>
                    <a:srgbClr val="CC99FF"/>
                  </a:solidFill>
                </a:ln>
                <a:solidFill>
                  <a:srgbClr val="9900CC"/>
                </a:solidFill>
                <a:effectLst>
                  <a:outerShdw sx="100000" sy="100000" kx="0" ky="0" algn="b" rotWithShape="0" blurRad="30479" dist="25863" dir="2700000">
                    <a:srgbClr val="9999FF">
                      <a:alpha val="80000"/>
                    </a:srgbClr>
                  </a:outerShdw>
                </a:effectLst>
                <a:latin typeface="Impact"/>
                <a:ea typeface="Impact"/>
                <a:cs typeface="Impact"/>
                <a:sym typeface="Impact"/>
              </a:rPr>
              <a:t>Learning</a:t>
            </a:r>
            <a:endParaRPr b="1" sz="1152">
              <a:ln w="2194">
                <a:solidFill>
                  <a:srgbClr val="CC99FF"/>
                </a:solidFill>
              </a:ln>
              <a:noFill/>
              <a:effectLst>
                <a:outerShdw sx="100000" sy="100000" kx="0" ky="0" algn="b" rotWithShape="0" blurRad="30479" dist="25863" dir="2700000">
                  <a:srgbClr val="9999FF">
                    <a:alpha val="80000"/>
                  </a:srgbClr>
                </a:outerShdw>
              </a:effectLst>
              <a:latin typeface="Impact"/>
              <a:ea typeface="Impact"/>
              <a:cs typeface="Impact"/>
              <a:sym typeface="Impact"/>
            </a:endParaRPr>
          </a:p>
          <a:p>
            <a:pPr lvl="0" algn="ctr" defTabSz="438911"/>
            <a:r>
              <a:rPr b="1" sz="2592">
                <a:ln w="2194">
                  <a:solidFill>
                    <a:srgbClr val="CC99FF"/>
                  </a:solidFill>
                </a:ln>
                <a:solidFill>
                  <a:srgbClr val="9900CC"/>
                </a:solidFill>
                <a:effectLst>
                  <a:outerShdw sx="100000" sy="100000" kx="0" ky="0" algn="b" rotWithShape="0" blurRad="30479" dist="25863" dir="2700000">
                    <a:srgbClr val="9999FF">
                      <a:alpha val="80000"/>
                    </a:srgbClr>
                  </a:outerShdw>
                </a:effectLst>
                <a:latin typeface="Impact"/>
                <a:ea typeface="Impact"/>
                <a:cs typeface="Impact"/>
                <a:sym typeface="Impact"/>
              </a:rPr>
              <a:t>Resources</a:t>
            </a:r>
          </a:p>
        </p:txBody>
      </p:sp>
      <p:grpSp>
        <p:nvGrpSpPr>
          <p:cNvPr id="66" name="Group 66"/>
          <p:cNvGrpSpPr/>
          <p:nvPr/>
        </p:nvGrpSpPr>
        <p:grpSpPr>
          <a:xfrm>
            <a:off x="5953931" y="4699117"/>
            <a:ext cx="2047850" cy="1438041"/>
            <a:chOff x="0" y="0"/>
            <a:chExt cx="2047848" cy="1438040"/>
          </a:xfrm>
        </p:grpSpPr>
        <p:sp>
          <p:nvSpPr>
            <p:cNvPr id="64" name="Shape 64"/>
            <p:cNvSpPr/>
            <p:nvPr/>
          </p:nvSpPr>
          <p:spPr>
            <a:xfrm rot="17804546">
              <a:off x="719124" y="-273961"/>
              <a:ext cx="609601" cy="1985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7200"/>
                  </a:moveTo>
                  <a:lnTo>
                    <a:pt x="8100" y="7200"/>
                  </a:lnTo>
                  <a:lnTo>
                    <a:pt x="8100" y="3600"/>
                  </a:lnTo>
                  <a:lnTo>
                    <a:pt x="5400" y="3600"/>
                  </a:lnTo>
                  <a:lnTo>
                    <a:pt x="10800" y="0"/>
                  </a:lnTo>
                  <a:lnTo>
                    <a:pt x="16200" y="3600"/>
                  </a:lnTo>
                  <a:lnTo>
                    <a:pt x="13500" y="3600"/>
                  </a:lnTo>
                  <a:lnTo>
                    <a:pt x="13500" y="7200"/>
                  </a:lnTo>
                  <a:lnTo>
                    <a:pt x="21600" y="720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9F686"/>
            </a:solidFill>
            <a:ln w="9525" cap="flat">
              <a:solidFill>
                <a:srgbClr val="FFFF99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/>
              </a:pPr>
            </a:p>
          </p:txBody>
        </p:sp>
        <p:sp>
          <p:nvSpPr>
            <p:cNvPr id="65" name="Shape 65"/>
            <p:cNvSpPr/>
            <p:nvPr/>
          </p:nvSpPr>
          <p:spPr>
            <a:xfrm rot="1604546">
              <a:off x="704353" y="646933"/>
              <a:ext cx="1230323" cy="442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 algn="ctr"/>
              <a:r>
                <a:rPr sz="1200"/>
                <a:t>Parents</a:t>
              </a:r>
              <a:endParaRPr sz="1200"/>
            </a:p>
            <a:p>
              <a:pPr lvl="0" algn="ctr"/>
              <a:r>
                <a:rPr sz="1200"/>
                <a:t>Family Members</a:t>
              </a:r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1628692" y="5104657"/>
            <a:ext cx="1994066" cy="1604861"/>
            <a:chOff x="0" y="0"/>
            <a:chExt cx="1994064" cy="1604859"/>
          </a:xfrm>
        </p:grpSpPr>
        <p:sp>
          <p:nvSpPr>
            <p:cNvPr id="67" name="Shape 67"/>
            <p:cNvSpPr/>
            <p:nvPr/>
          </p:nvSpPr>
          <p:spPr>
            <a:xfrm rot="3391249">
              <a:off x="692232" y="-191346"/>
              <a:ext cx="609601" cy="198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7200"/>
                  </a:moveTo>
                  <a:lnTo>
                    <a:pt x="8100" y="7200"/>
                  </a:lnTo>
                  <a:lnTo>
                    <a:pt x="8100" y="3600"/>
                  </a:lnTo>
                  <a:lnTo>
                    <a:pt x="5400" y="3600"/>
                  </a:lnTo>
                  <a:lnTo>
                    <a:pt x="10800" y="0"/>
                  </a:lnTo>
                  <a:lnTo>
                    <a:pt x="16200" y="3600"/>
                  </a:lnTo>
                  <a:lnTo>
                    <a:pt x="13500" y="3600"/>
                  </a:lnTo>
                  <a:lnTo>
                    <a:pt x="13500" y="7200"/>
                  </a:lnTo>
                  <a:lnTo>
                    <a:pt x="21600" y="720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9F686"/>
            </a:solidFill>
            <a:ln w="9525" cap="flat">
              <a:solidFill>
                <a:srgbClr val="FFFF99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/>
              </a:pPr>
            </a:p>
          </p:txBody>
        </p:sp>
        <p:sp>
          <p:nvSpPr>
            <p:cNvPr id="68" name="Shape 68"/>
            <p:cNvSpPr/>
            <p:nvPr/>
          </p:nvSpPr>
          <p:spPr>
            <a:xfrm rot="19591249">
              <a:off x="68775" y="853035"/>
              <a:ext cx="1303919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pPr lvl="0">
                <a:defRPr sz="1800"/>
              </a:pPr>
              <a:r>
                <a:rPr sz="1200"/>
                <a:t>Work Supervisors</a:t>
              </a:r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5850007" y="1611341"/>
            <a:ext cx="2068374" cy="1320743"/>
            <a:chOff x="0" y="0"/>
            <a:chExt cx="2068372" cy="1320741"/>
          </a:xfrm>
        </p:grpSpPr>
        <p:sp>
          <p:nvSpPr>
            <p:cNvPr id="70" name="Shape 70"/>
            <p:cNvSpPr/>
            <p:nvPr/>
          </p:nvSpPr>
          <p:spPr>
            <a:xfrm rot="14855256">
              <a:off x="729386" y="-332611"/>
              <a:ext cx="609601" cy="1985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7200"/>
                  </a:moveTo>
                  <a:lnTo>
                    <a:pt x="8100" y="7200"/>
                  </a:lnTo>
                  <a:lnTo>
                    <a:pt x="8100" y="3600"/>
                  </a:lnTo>
                  <a:lnTo>
                    <a:pt x="5400" y="3600"/>
                  </a:lnTo>
                  <a:lnTo>
                    <a:pt x="10800" y="0"/>
                  </a:lnTo>
                  <a:lnTo>
                    <a:pt x="16200" y="3600"/>
                  </a:lnTo>
                  <a:lnTo>
                    <a:pt x="13500" y="3600"/>
                  </a:lnTo>
                  <a:lnTo>
                    <a:pt x="13500" y="7200"/>
                  </a:lnTo>
                  <a:lnTo>
                    <a:pt x="21600" y="720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9F686"/>
            </a:solidFill>
            <a:ln w="9525" cap="flat">
              <a:solidFill>
                <a:srgbClr val="FFFF99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/>
              </a:pPr>
            </a:p>
          </p:txBody>
        </p:sp>
        <p:sp>
          <p:nvSpPr>
            <p:cNvPr id="71" name="Shape 71"/>
            <p:cNvSpPr/>
            <p:nvPr/>
          </p:nvSpPr>
          <p:spPr>
            <a:xfrm rot="20255255">
              <a:off x="881621" y="402045"/>
              <a:ext cx="917114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pPr lvl="0">
                <a:defRPr sz="1800"/>
              </a:pPr>
              <a:r>
                <a:rPr sz="1200"/>
                <a:t>Care Givers</a:t>
              </a:r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552449" y="3322637"/>
            <a:ext cx="1985964" cy="609601"/>
            <a:chOff x="0" y="0"/>
            <a:chExt cx="1985962" cy="609600"/>
          </a:xfrm>
        </p:grpSpPr>
        <p:sp>
          <p:nvSpPr>
            <p:cNvPr id="73" name="Shape 73"/>
            <p:cNvSpPr/>
            <p:nvPr/>
          </p:nvSpPr>
          <p:spPr>
            <a:xfrm rot="5400000">
              <a:off x="688181" y="-688182"/>
              <a:ext cx="609601" cy="1985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7200"/>
                  </a:moveTo>
                  <a:lnTo>
                    <a:pt x="8100" y="7200"/>
                  </a:lnTo>
                  <a:lnTo>
                    <a:pt x="8100" y="3600"/>
                  </a:lnTo>
                  <a:lnTo>
                    <a:pt x="5400" y="3600"/>
                  </a:lnTo>
                  <a:lnTo>
                    <a:pt x="10800" y="0"/>
                  </a:lnTo>
                  <a:lnTo>
                    <a:pt x="16200" y="3600"/>
                  </a:lnTo>
                  <a:lnTo>
                    <a:pt x="13500" y="3600"/>
                  </a:lnTo>
                  <a:lnTo>
                    <a:pt x="13500" y="7200"/>
                  </a:lnTo>
                  <a:lnTo>
                    <a:pt x="21600" y="720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9F686"/>
            </a:solidFill>
            <a:ln w="9525" cap="flat">
              <a:solidFill>
                <a:srgbClr val="FFFF99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/>
              </a:pPr>
            </a:p>
          </p:txBody>
        </p:sp>
        <p:sp>
          <p:nvSpPr>
            <p:cNvPr id="74" name="Shape 74"/>
            <p:cNvSpPr/>
            <p:nvPr/>
          </p:nvSpPr>
          <p:spPr>
            <a:xfrm>
              <a:off x="220248" y="83772"/>
              <a:ext cx="883479" cy="442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 algn="ctr"/>
              <a:r>
                <a:rPr sz="1200"/>
                <a:t>Recreation</a:t>
              </a:r>
              <a:endParaRPr sz="1200"/>
            </a:p>
            <a:p>
              <a:pPr lvl="0" algn="ctr"/>
              <a:r>
                <a:rPr sz="1200"/>
                <a:t>Leaders</a:t>
              </a:r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1543760" y="1310948"/>
            <a:ext cx="2067092" cy="1330979"/>
            <a:chOff x="0" y="0"/>
            <a:chExt cx="2067090" cy="1330978"/>
          </a:xfrm>
        </p:grpSpPr>
        <p:sp>
          <p:nvSpPr>
            <p:cNvPr id="76" name="Shape 76"/>
            <p:cNvSpPr/>
            <p:nvPr/>
          </p:nvSpPr>
          <p:spPr>
            <a:xfrm rot="6766749">
              <a:off x="728745" y="-327492"/>
              <a:ext cx="609601" cy="1985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7200"/>
                  </a:moveTo>
                  <a:lnTo>
                    <a:pt x="8100" y="7200"/>
                  </a:lnTo>
                  <a:lnTo>
                    <a:pt x="8100" y="3600"/>
                  </a:lnTo>
                  <a:lnTo>
                    <a:pt x="5400" y="3600"/>
                  </a:lnTo>
                  <a:lnTo>
                    <a:pt x="10800" y="0"/>
                  </a:lnTo>
                  <a:lnTo>
                    <a:pt x="16200" y="3600"/>
                  </a:lnTo>
                  <a:lnTo>
                    <a:pt x="13500" y="3600"/>
                  </a:lnTo>
                  <a:lnTo>
                    <a:pt x="13500" y="7200"/>
                  </a:lnTo>
                  <a:lnTo>
                    <a:pt x="21600" y="720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9F686"/>
            </a:solidFill>
            <a:ln w="9525" cap="flat">
              <a:solidFill>
                <a:srgbClr val="FFFF99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/>
              </a:pPr>
            </a:p>
          </p:txBody>
        </p:sp>
        <p:sp>
          <p:nvSpPr>
            <p:cNvPr id="77" name="Shape 77"/>
            <p:cNvSpPr/>
            <p:nvPr/>
          </p:nvSpPr>
          <p:spPr>
            <a:xfrm rot="1366749">
              <a:off x="341694" y="405208"/>
              <a:ext cx="773347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pPr lvl="0">
                <a:defRPr sz="1800"/>
              </a:pPr>
              <a:r>
                <a:rPr sz="1200"/>
                <a:t>Librarians</a:t>
              </a:r>
            </a:p>
          </p:txBody>
        </p:sp>
      </p:grpSp>
    </p:spTree>
  </p:cSld>
  <p:clrMapOvr>
    <a:masterClrMapping/>
  </p:clrMapOvr>
  <p:transition spd="med" advClick="1">
    <p:push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olddrag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1500" y="314325"/>
            <a:ext cx="7829550" cy="5753100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Shape 81"/>
          <p:cNvSpPr/>
          <p:nvPr>
            <p:ph type="title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333399"/>
                </a:solidFill>
              </a:rPr>
              <a:t>Slide Deck for Liza Loop</a:t>
            </a:r>
          </a:p>
        </p:txBody>
      </p:sp>
      <p:sp>
        <p:nvSpPr>
          <p:cNvPr id="82" name="Shape 82"/>
          <p:cNvSpPr/>
          <p:nvPr>
            <p:ph type="body" idx="1"/>
          </p:nvPr>
        </p:nvSpPr>
        <p:spPr>
          <a:xfrm>
            <a:off x="533400" y="1524000"/>
            <a:ext cx="8229600" cy="45259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 marL="257175" indent="-257175">
              <a:spcBef>
                <a:spcPts val="500"/>
              </a:spcBef>
              <a:defRPr sz="1800"/>
            </a:pPr>
            <a:r>
              <a:rPr sz="2400">
                <a:solidFill>
                  <a:srgbClr val="990033"/>
                </a:solidFill>
              </a:rPr>
              <a:t>LOOPCenter.org</a:t>
            </a:r>
            <a:endParaRPr sz="2400">
              <a:solidFill>
                <a:srgbClr val="990033"/>
              </a:solidFill>
            </a:endParaRPr>
          </a:p>
          <a:p>
            <a:pPr lvl="0" marL="257175" indent="-257175">
              <a:spcBef>
                <a:spcPts val="500"/>
              </a:spcBef>
              <a:defRPr sz="1800"/>
            </a:pPr>
            <a:r>
              <a:rPr sz="2400">
                <a:solidFill>
                  <a:srgbClr val="990099"/>
                </a:solidFill>
              </a:rPr>
              <a:t>HCLE.org</a:t>
            </a:r>
            <a:endParaRPr sz="2400">
              <a:solidFill>
                <a:srgbClr val="990099"/>
              </a:solidFill>
            </a:endParaRPr>
          </a:p>
          <a:p>
            <a:pPr lvl="0">
              <a:defRPr sz="1800"/>
            </a:pPr>
            <a:endParaRPr sz="2400">
              <a:solidFill>
                <a:srgbClr val="990099"/>
              </a:solidFill>
            </a:endParaRPr>
          </a:p>
          <a:p>
            <a:pPr lvl="0">
              <a:defRPr sz="1800"/>
            </a:pPr>
            <a:endParaRPr sz="2400">
              <a:solidFill>
                <a:srgbClr val="990099"/>
              </a:solidFill>
            </a:endParaRPr>
          </a:p>
          <a:p>
            <a:pPr lvl="0">
              <a:defRPr sz="1800"/>
            </a:pPr>
            <a:endParaRPr sz="2400">
              <a:solidFill>
                <a:srgbClr val="990099"/>
              </a:solidFill>
            </a:endParaRPr>
          </a:p>
          <a:p>
            <a:pPr lvl="0" marL="257175" indent="-257175">
              <a:spcBef>
                <a:spcPts val="500"/>
              </a:spcBef>
              <a:defRPr sz="1800"/>
            </a:pPr>
            <a:r>
              <a:rPr sz="2400">
                <a:hlinkClick r:id="rId3" invalidUrl="" action="" tgtFrame="" tooltip="" history="1" highlightClick="0" endSnd="0"/>
              </a:rPr>
              <a:t>Liza@hcle.org</a:t>
            </a:r>
            <a:endParaRPr sz="2400">
              <a:solidFill>
                <a:srgbClr val="990099"/>
              </a:solidFill>
            </a:endParaRPr>
          </a:p>
          <a:p>
            <a:pPr lvl="0" marL="257175" indent="-257175">
              <a:spcBef>
                <a:spcPts val="500"/>
              </a:spcBef>
              <a:defRPr sz="1800"/>
            </a:pPr>
            <a:r>
              <a:rPr sz="2400">
                <a:solidFill>
                  <a:srgbClr val="006600"/>
                </a:solidFill>
              </a:rPr>
              <a:t>Lizaloop@gmail.com</a:t>
            </a:r>
            <a:endParaRPr sz="2400">
              <a:solidFill>
                <a:srgbClr val="006600"/>
              </a:solidFill>
            </a:endParaRPr>
          </a:p>
          <a:p>
            <a:pPr lvl="0" marL="257175" indent="-257175">
              <a:spcBef>
                <a:spcPts val="500"/>
              </a:spcBef>
              <a:defRPr sz="1800"/>
            </a:pPr>
            <a:r>
              <a:rPr sz="2400">
                <a:solidFill>
                  <a:srgbClr val="003366"/>
                </a:solidFill>
              </a:rPr>
              <a:t>@LizaloopED (Twitter)</a:t>
            </a:r>
            <a:endParaRPr sz="2400">
              <a:solidFill>
                <a:srgbClr val="003366"/>
              </a:solidFill>
            </a:endParaRPr>
          </a:p>
          <a:p>
            <a:pPr lvl="0">
              <a:defRPr sz="1800"/>
            </a:pPr>
            <a:endParaRPr sz="2400">
              <a:solidFill>
                <a:srgbClr val="990099"/>
              </a:solidFill>
            </a:endParaRPr>
          </a:p>
          <a:p>
            <a:pPr lvl="0" marL="257175" indent="-257175">
              <a:spcBef>
                <a:spcPts val="500"/>
              </a:spcBef>
              <a:defRPr sz="1800"/>
            </a:pPr>
            <a:r>
              <a:rPr sz="2400"/>
              <a:t>Guerneville, CA</a:t>
            </a:r>
          </a:p>
        </p:txBody>
      </p:sp>
    </p:spTree>
  </p:cSld>
  <p:clrMapOvr>
    <a:masterClrMapping/>
  </p:clrMapOvr>
  <p:transition spd="med" advClick="1">
    <p:push dir="r"/>
  </p:transition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